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12192000"/>
  <p:notesSz cx="6858000" cy="9144000"/>
  <p:embeddedFontLst>
    <p:embeddedFont>
      <p:font typeface="Nunito"/>
      <p:regular r:id="rId24"/>
      <p:bold r:id="rId25"/>
      <p:italic r:id="rId26"/>
      <p:boldItalic r:id="rId27"/>
    </p:embeddedFont>
    <p:embeddedFont>
      <p:font typeface="Maven Pro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0" roundtripDataSignature="AMtx7mgtGGWfHaXCDmvGW1a/TcT8YaJ1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avenPro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Batu</a:t>
            </a:r>
            <a:endParaRPr/>
          </a:p>
        </p:txBody>
      </p:sp>
      <p:sp>
        <p:nvSpPr>
          <p:cNvPr id="326" name="Google Shape;32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ed89b06046_0_12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ed89b06046_0_1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Jaume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ed89b06046_5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ed89b06046_5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Jaume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ed89b06046_0_12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ed89b06046_0_1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Jaume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ed89b06046_0_12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ed89b06046_0_1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Luis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ed89b06046_5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ed89b06046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Luis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ed89b06046_0_12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ed89b06046_0_1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Luis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ed89b06046_0_15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ed89b06046_0_1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Anna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d89b06046_11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d89b06046_1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ed89b06046_1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ed89b06046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d89b06046_3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d89b06046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Anna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ed89b06046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ed89b0604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Anna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ed89b06046_4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ed89b06046_4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Batu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ed89b06046_4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ed89b06046_4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Batu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d89b06046_6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d89b06046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Batu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ed89b06046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ed89b0604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Anna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d89b06046_5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d89b06046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Jaume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ed89b06046_3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ed89b06046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Jaume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ged89b06046_0_1269"/>
          <p:cNvGrpSpPr/>
          <p:nvPr/>
        </p:nvGrpSpPr>
        <p:grpSpPr>
          <a:xfrm>
            <a:off x="9790426" y="4546120"/>
            <a:ext cx="2255173" cy="2310006"/>
            <a:chOff x="7343003" y="3409675"/>
            <a:chExt cx="1691422" cy="1732548"/>
          </a:xfrm>
        </p:grpSpPr>
        <p:grpSp>
          <p:nvGrpSpPr>
            <p:cNvPr id="11" name="Google Shape;11;ged89b06046_0_1269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ged89b06046_0_1269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ged89b06046_0_1269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ged89b06046_0_1269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ged89b06046_0_1269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ged89b06046_0_1269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ged89b06046_0_1269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ged89b06046_0_1269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ged89b06046_0_126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ged89b06046_0_1269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ged89b06046_0_1269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ged89b06046_0_1269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ged89b06046_0_1269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ged89b06046_0_1269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ged89b06046_0_1269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ged89b06046_0_1269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ged89b06046_0_1269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ged89b06046_0_1269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ged89b06046_0_1269"/>
          <p:cNvGrpSpPr/>
          <p:nvPr/>
        </p:nvGrpSpPr>
        <p:grpSpPr>
          <a:xfrm>
            <a:off x="6724502" y="0"/>
            <a:ext cx="5085303" cy="5118675"/>
            <a:chOff x="5043503" y="0"/>
            <a:chExt cx="3814072" cy="3839102"/>
          </a:xfrm>
        </p:grpSpPr>
        <p:sp>
          <p:nvSpPr>
            <p:cNvPr id="30" name="Google Shape;30;ged89b06046_0_1269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ged89b06046_0_1269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ged89b06046_0_1269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ged89b06046_0_1269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ged89b06046_0_1269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ged89b06046_0_1269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ged89b06046_0_1269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ged89b06046_0_1269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ged89b06046_0_126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ged89b06046_0_126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ged89b06046_0_1269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ged89b06046_0_1269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ged89b06046_0_1269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ged89b06046_0_1269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ged89b06046_0_1269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ged89b06046_0_1269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ged89b06046_0_1269"/>
          <p:cNvSpPr txBox="1"/>
          <p:nvPr>
            <p:ph type="ctrTitle"/>
          </p:nvPr>
        </p:nvSpPr>
        <p:spPr>
          <a:xfrm>
            <a:off x="1098667" y="2151750"/>
            <a:ext cx="5673900" cy="2497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ged89b06046_0_1269"/>
          <p:cNvSpPr txBox="1"/>
          <p:nvPr>
            <p:ph idx="1" type="subTitle"/>
          </p:nvPr>
        </p:nvSpPr>
        <p:spPr>
          <a:xfrm>
            <a:off x="1098667" y="4795067"/>
            <a:ext cx="5673900" cy="927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ged89b06046_0_1269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ged89b06046_0_1401"/>
          <p:cNvGrpSpPr/>
          <p:nvPr/>
        </p:nvGrpSpPr>
        <p:grpSpPr>
          <a:xfrm>
            <a:off x="69" y="5465463"/>
            <a:ext cx="12191743" cy="1392365"/>
            <a:chOff x="52" y="4099200"/>
            <a:chExt cx="9144036" cy="1044300"/>
          </a:xfrm>
        </p:grpSpPr>
        <p:grpSp>
          <p:nvGrpSpPr>
            <p:cNvPr id="143" name="Google Shape;143;ged89b06046_0_140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ged89b06046_0_140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ged89b06046_0_140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ged89b06046_0_140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ged89b06046_0_140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ged89b06046_0_140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ged89b06046_0_140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ged89b06046_0_140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ged89b06046_0_140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ged89b06046_0_140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ged89b06046_0_140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ged89b06046_0_140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ged89b06046_0_140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ged89b06046_0_140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ged89b06046_0_140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ged89b06046_0_140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ged89b06046_0_140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ged89b06046_0_140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ged89b06046_0_140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ged89b06046_0_140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ged89b06046_0_140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ged89b06046_0_140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ged89b06046_0_140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ged89b06046_0_140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ged89b06046_0_140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ged89b06046_0_140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ged89b06046_0_140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ged89b06046_0_140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ged89b06046_0_140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ged89b06046_0_140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ged89b06046_0_140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ged89b06046_0_140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ged89b06046_0_140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ged89b06046_0_140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ged89b06046_0_140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ged89b06046_0_140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ged89b06046_0_140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ged89b06046_0_140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ged89b06046_0_140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ged89b06046_0_140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ged89b06046_0_140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ged89b06046_0_140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ged89b06046_0_140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ged89b06046_0_140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ged89b06046_0_140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ged89b06046_0_140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ged89b06046_0_140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ged89b06046_0_140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ged89b06046_0_140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ged89b06046_0_140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ged89b06046_0_140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ged89b06046_0_140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ged89b06046_0_140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ged89b06046_0_140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ged89b06046_0_140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ged89b06046_0_140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ged89b06046_0_140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ged89b06046_0_140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ged89b06046_0_14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ged89b06046_0_140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ged89b06046_0_140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ged89b06046_0_140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ged89b06046_0_140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ged89b06046_0_140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ged89b06046_0_140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ged89b06046_0_140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ged89b06046_0_140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ged89b06046_0_140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ged89b06046_0_140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ged89b06046_0_140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ged89b06046_0_140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ged89b06046_0_140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ged89b06046_0_140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ged89b06046_0_140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ged89b06046_0_140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ged89b06046_0_140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ged89b06046_0_140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ged89b06046_0_140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ged89b06046_0_140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ged89b06046_0_140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ged89b06046_0_140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ged89b06046_0_140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ged89b06046_0_140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ged89b06046_0_140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ged89b06046_0_140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ged89b06046_0_140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ged89b06046_0_140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ged89b06046_0_140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ged89b06046_0_140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ged89b06046_0_140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ged89b06046_0_140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ged89b06046_0_140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ged89b06046_0_140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ged89b06046_0_140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ged89b06046_0_140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ged89b06046_0_140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ged89b06046_0_140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ged89b06046_0_140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ged89b06046_0_140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ged89b06046_0_140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ged89b06046_0_140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ged89b06046_0_140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ged89b06046_0_140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ged89b06046_0_140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ged89b06046_0_140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ged89b06046_0_140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ged89b06046_0_140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ged89b06046_0_140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ged89b06046_0_140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ged89b06046_0_140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ged89b06046_0_140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ged89b06046_0_140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ged89b06046_0_140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ged89b06046_0_140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ged89b06046_0_140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ged89b06046_0_140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ged89b06046_0_140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ged89b06046_0_140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ged89b06046_0_140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ged89b06046_0_140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ged89b06046_0_140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ged89b06046_0_140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ged89b06046_0_140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ged89b06046_0_140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ged89b06046_0_140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ged89b06046_0_1401"/>
          <p:cNvSpPr txBox="1"/>
          <p:nvPr>
            <p:ph hasCustomPrompt="1" type="title"/>
          </p:nvPr>
        </p:nvSpPr>
        <p:spPr>
          <a:xfrm>
            <a:off x="1851500" y="1030300"/>
            <a:ext cx="8489100" cy="248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ged89b06046_0_1401"/>
          <p:cNvSpPr txBox="1"/>
          <p:nvPr>
            <p:ph idx="1" type="body"/>
          </p:nvPr>
        </p:nvSpPr>
        <p:spPr>
          <a:xfrm>
            <a:off x="1851500" y="3616400"/>
            <a:ext cx="8489100" cy="14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ged89b06046_0_1401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ed89b06046_0_1531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ed89b06046_0_153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75" name="Google Shape;275;ged89b06046_0_153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276" name="Google Shape;276;ged89b06046_0_153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ged89b06046_0_153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ged89b06046_0_153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ed89b06046_4_151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285" name="Google Shape;285;ged89b06046_4_151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286" name="Google Shape;286;ged89b06046_4_15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ed89b06046_4_155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9" name="Google Shape;289;ged89b06046_4_15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ed89b06046_4_158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92" name="Google Shape;292;ged89b06046_4_158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93" name="Google Shape;293;ged89b06046_4_15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ed89b06046_4_162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96" name="Google Shape;296;ged89b06046_4_162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7" name="Google Shape;297;ged89b06046_4_162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8" name="Google Shape;298;ged89b06046_4_16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ed89b06046_4_167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01" name="Google Shape;301;ged89b06046_4_16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ed89b06046_4_170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04" name="Google Shape;304;ged89b06046_4_170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05" name="Google Shape;305;ged89b06046_4_17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ed89b06046_4_174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08" name="Google Shape;308;ged89b06046_4_17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ged89b06046_0_1309"/>
          <p:cNvGrpSpPr/>
          <p:nvPr/>
        </p:nvGrpSpPr>
        <p:grpSpPr>
          <a:xfrm>
            <a:off x="195687" y="4541"/>
            <a:ext cx="1644245" cy="1846001"/>
            <a:chOff x="146769" y="3406"/>
            <a:chExt cx="1233215" cy="1384535"/>
          </a:xfrm>
        </p:grpSpPr>
        <p:grpSp>
          <p:nvGrpSpPr>
            <p:cNvPr id="51" name="Google Shape;51;ged89b06046_0_1309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ged89b06046_0_1309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ged89b06046_0_1309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ged89b06046_0_1309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ged89b06046_0_1309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ged89b06046_0_1309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ged89b06046_0_1309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ged89b06046_0_1309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ged89b06046_0_130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ged89b06046_0_1309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ged89b06046_0_1309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ged89b06046_0_1309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ged89b06046_0_1309"/>
          <p:cNvGrpSpPr/>
          <p:nvPr/>
        </p:nvGrpSpPr>
        <p:grpSpPr>
          <a:xfrm>
            <a:off x="9033219" y="3871914"/>
            <a:ext cx="2914791" cy="2985925"/>
            <a:chOff x="6775084" y="2904008"/>
            <a:chExt cx="2186148" cy="2239500"/>
          </a:xfrm>
        </p:grpSpPr>
        <p:grpSp>
          <p:nvGrpSpPr>
            <p:cNvPr id="64" name="Google Shape;64;ged89b06046_0_1309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ged89b06046_0_1309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ged89b06046_0_1309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ged89b06046_0_1309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ged89b06046_0_1309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ged89b06046_0_130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ged89b06046_0_1309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ged89b06046_0_1309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ged89b06046_0_1309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ged89b06046_0_1309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ged89b06046_0_1309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ged89b06046_0_1309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ged89b06046_0_1309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ged89b06046_0_1309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ged89b06046_0_1309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ged89b06046_0_130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ged89b06046_0_1309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ged89b06046_0_1309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ged89b06046_0_1309"/>
          <p:cNvSpPr txBox="1"/>
          <p:nvPr>
            <p:ph type="title"/>
          </p:nvPr>
        </p:nvSpPr>
        <p:spPr>
          <a:xfrm>
            <a:off x="1098667" y="2151767"/>
            <a:ext cx="7810500" cy="2497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ged89b06046_0_1309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d89b06046_4_177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ed89b06046_4_177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312" name="Google Shape;312;ged89b06046_4_177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3" name="Google Shape;313;ged89b06046_4_177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14" name="Google Shape;314;ged89b06046_4_17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d89b06046_4_183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317" name="Google Shape;317;ged89b06046_4_18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d89b06046_4_186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320" name="Google Shape;320;ged89b06046_4_186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21" name="Google Shape;321;ged89b06046_4_18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d89b06046_4_19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ged89b06046_0_1344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86" name="Google Shape;86;ged89b06046_0_134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ed89b06046_0_134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ged89b06046_0_1344"/>
          <p:cNvSpPr txBox="1"/>
          <p:nvPr>
            <p:ph type="title"/>
          </p:nvPr>
        </p:nvSpPr>
        <p:spPr>
          <a:xfrm>
            <a:off x="1738400" y="798100"/>
            <a:ext cx="9374100" cy="133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9" name="Google Shape;89;ged89b06046_0_1344"/>
          <p:cNvSpPr txBox="1"/>
          <p:nvPr>
            <p:ph idx="1" type="body"/>
          </p:nvPr>
        </p:nvSpPr>
        <p:spPr>
          <a:xfrm>
            <a:off x="1738400" y="2653400"/>
            <a:ext cx="9374100" cy="338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0" name="Google Shape;90;ged89b06046_0_1344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ged89b06046_0_1351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93" name="Google Shape;93;ged89b06046_0_135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ged89b06046_0_135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ged89b06046_0_1351"/>
          <p:cNvSpPr txBox="1"/>
          <p:nvPr>
            <p:ph type="title"/>
          </p:nvPr>
        </p:nvSpPr>
        <p:spPr>
          <a:xfrm>
            <a:off x="1738400" y="798100"/>
            <a:ext cx="9374100" cy="133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96" name="Google Shape;96;ged89b06046_0_1351"/>
          <p:cNvSpPr txBox="1"/>
          <p:nvPr>
            <p:ph idx="1" type="body"/>
          </p:nvPr>
        </p:nvSpPr>
        <p:spPr>
          <a:xfrm>
            <a:off x="1738400" y="2653400"/>
            <a:ext cx="4574100" cy="338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7" name="Google Shape;97;ged89b06046_0_1351"/>
          <p:cNvSpPr txBox="1"/>
          <p:nvPr>
            <p:ph idx="2" type="body"/>
          </p:nvPr>
        </p:nvSpPr>
        <p:spPr>
          <a:xfrm>
            <a:off x="6538200" y="2653400"/>
            <a:ext cx="4574100" cy="338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8" name="Google Shape;98;ged89b06046_0_1351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ged89b06046_0_1359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1" name="Google Shape;101;ged89b06046_0_135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ged89b06046_0_135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ged89b06046_0_1359"/>
          <p:cNvSpPr txBox="1"/>
          <p:nvPr>
            <p:ph type="title"/>
          </p:nvPr>
        </p:nvSpPr>
        <p:spPr>
          <a:xfrm>
            <a:off x="1738400" y="798100"/>
            <a:ext cx="9374100" cy="133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04" name="Google Shape;104;ged89b06046_0_1359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ged89b06046_0_1365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ged89b06046_0_136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ged89b06046_0_136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ged89b06046_0_1365"/>
          <p:cNvSpPr txBox="1"/>
          <p:nvPr>
            <p:ph type="title"/>
          </p:nvPr>
        </p:nvSpPr>
        <p:spPr>
          <a:xfrm>
            <a:off x="1738400" y="798100"/>
            <a:ext cx="4416000" cy="212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10" name="Google Shape;110;ged89b06046_0_1365"/>
          <p:cNvSpPr txBox="1"/>
          <p:nvPr>
            <p:ph idx="1" type="body"/>
          </p:nvPr>
        </p:nvSpPr>
        <p:spPr>
          <a:xfrm>
            <a:off x="1738400" y="3079567"/>
            <a:ext cx="4416000" cy="2962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1" name="Google Shape;111;ged89b06046_0_1365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ged89b06046_0_1372"/>
          <p:cNvGrpSpPr/>
          <p:nvPr/>
        </p:nvGrpSpPr>
        <p:grpSpPr>
          <a:xfrm>
            <a:off x="9155392" y="1742"/>
            <a:ext cx="3023192" cy="3468833"/>
            <a:chOff x="6790514" y="1306"/>
            <a:chExt cx="2267451" cy="2601690"/>
          </a:xfrm>
        </p:grpSpPr>
        <p:grpSp>
          <p:nvGrpSpPr>
            <p:cNvPr id="114" name="Google Shape;114;ged89b06046_0_1372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ged89b06046_0_1372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ged89b06046_0_1372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ged89b06046_0_1372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ged89b06046_0_1372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ged89b06046_0_1372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ged89b06046_0_1372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ged89b06046_0_1372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ged89b06046_0_137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ged89b06046_0_1372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ged89b06046_0_1372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ged89b06046_0_1372"/>
          <p:cNvSpPr txBox="1"/>
          <p:nvPr>
            <p:ph type="title"/>
          </p:nvPr>
        </p:nvSpPr>
        <p:spPr>
          <a:xfrm>
            <a:off x="1098667" y="1018133"/>
            <a:ext cx="7810500" cy="476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ged89b06046_0_1372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ged89b06046_0_138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29" name="Google Shape;129;ged89b06046_0_138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ged89b06046_0_13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ged89b06046_0_1387"/>
          <p:cNvSpPr txBox="1"/>
          <p:nvPr>
            <p:ph type="title"/>
          </p:nvPr>
        </p:nvSpPr>
        <p:spPr>
          <a:xfrm>
            <a:off x="1738400" y="798100"/>
            <a:ext cx="4574100" cy="2653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32" name="Google Shape;132;ged89b06046_0_1387"/>
          <p:cNvSpPr txBox="1"/>
          <p:nvPr>
            <p:ph idx="1" type="subTitle"/>
          </p:nvPr>
        </p:nvSpPr>
        <p:spPr>
          <a:xfrm>
            <a:off x="1738400" y="3657604"/>
            <a:ext cx="4574100" cy="9681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3" name="Google Shape;133;ged89b06046_0_1387"/>
          <p:cNvSpPr txBox="1"/>
          <p:nvPr>
            <p:ph idx="2" type="body"/>
          </p:nvPr>
        </p:nvSpPr>
        <p:spPr>
          <a:xfrm>
            <a:off x="6538267" y="881333"/>
            <a:ext cx="4574100" cy="51609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34" name="Google Shape;134;ged89b06046_0_1387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ged89b06046_0_1395"/>
          <p:cNvGrpSpPr/>
          <p:nvPr/>
        </p:nvGrpSpPr>
        <p:grpSpPr>
          <a:xfrm>
            <a:off x="951176" y="5129497"/>
            <a:ext cx="1100560" cy="1100560"/>
            <a:chOff x="348199" y="179450"/>
            <a:chExt cx="1116300" cy="1116300"/>
          </a:xfrm>
        </p:grpSpPr>
        <p:sp>
          <p:nvSpPr>
            <p:cNvPr id="137" name="Google Shape;137;ged89b06046_0_139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ged89b06046_0_139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ged89b06046_0_1395"/>
          <p:cNvSpPr txBox="1"/>
          <p:nvPr>
            <p:ph idx="1" type="body"/>
          </p:nvPr>
        </p:nvSpPr>
        <p:spPr>
          <a:xfrm>
            <a:off x="1738400" y="5518633"/>
            <a:ext cx="7790700" cy="713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40" name="Google Shape;140;ged89b06046_0_1395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ed89b06046_0_126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ged89b06046_0_1265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Nunito"/>
              <a:buChar char="●"/>
              <a:defRPr sz="1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○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■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●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○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■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●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○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■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ged89b06046_0_1265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d89b06046_4_147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1" name="Google Shape;281;ged89b06046_4_147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" name="Google Shape;282;ged89b06046_4_14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r"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buNone/>
              <a:defRPr sz="1300">
                <a:solidFill>
                  <a:schemeClr val="dk2"/>
                </a:solidFill>
              </a:defRPr>
            </a:lvl2pPr>
            <a:lvl3pPr lvl="2" rtl="0" algn="r">
              <a:buNone/>
              <a:defRPr sz="1300">
                <a:solidFill>
                  <a:schemeClr val="dk2"/>
                </a:solidFill>
              </a:defRPr>
            </a:lvl3pPr>
            <a:lvl4pPr lvl="3" rtl="0" algn="r">
              <a:buNone/>
              <a:defRPr sz="1300">
                <a:solidFill>
                  <a:schemeClr val="dk2"/>
                </a:solidFill>
              </a:defRPr>
            </a:lvl4pPr>
            <a:lvl5pPr lvl="4" rtl="0" algn="r">
              <a:buNone/>
              <a:defRPr sz="1300">
                <a:solidFill>
                  <a:schemeClr val="dk2"/>
                </a:solidFill>
              </a:defRPr>
            </a:lvl5pPr>
            <a:lvl6pPr lvl="5" rtl="0" algn="r">
              <a:buNone/>
              <a:defRPr sz="1300">
                <a:solidFill>
                  <a:schemeClr val="dk2"/>
                </a:solidFill>
              </a:defRPr>
            </a:lvl6pPr>
            <a:lvl7pPr lvl="6" rtl="0" algn="r">
              <a:buNone/>
              <a:defRPr sz="1300">
                <a:solidFill>
                  <a:schemeClr val="dk2"/>
                </a:solidFill>
              </a:defRPr>
            </a:lvl7pPr>
            <a:lvl8pPr lvl="7" rtl="0" algn="r">
              <a:buNone/>
              <a:defRPr sz="1300">
                <a:solidFill>
                  <a:schemeClr val="dk2"/>
                </a:solidFill>
              </a:defRPr>
            </a:lvl8pPr>
            <a:lvl9pPr lvl="8" rtl="0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Hfg1-2J9-qSY4jFotCNHS73iTdBRQIi7/view" TargetMode="External"/><Relationship Id="rId4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h6galMY4pOyh-ktDYHp9oB1eoCs6dWnP/view" TargetMode="External"/><Relationship Id="rId4" Type="http://schemas.openxmlformats.org/officeDocument/2006/relationships/image" Target="../media/image13.jpg"/><Relationship Id="rId5" Type="http://schemas.openxmlformats.org/officeDocument/2006/relationships/image" Target="../media/image8.png"/><Relationship Id="rId6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rive.google.com/file/d/19HcgBeQdJCsmooN2jLl--JMTNUV6YBJF/view" TargetMode="External"/><Relationship Id="rId4" Type="http://schemas.openxmlformats.org/officeDocument/2006/relationships/image" Target="../media/image2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Relationship Id="rId5" Type="http://schemas.openxmlformats.org/officeDocument/2006/relationships/image" Target="../media/image5.png"/><Relationship Id="rId6" Type="http://schemas.openxmlformats.org/officeDocument/2006/relationships/image" Target="../media/image23.png"/><Relationship Id="rId7" Type="http://schemas.openxmlformats.org/officeDocument/2006/relationships/image" Target="../media/image12.png"/><Relationship Id="rId8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FL-fX5CgdDNuEciaQJAnOKdTUzv8GyK1/view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"/>
          <p:cNvSpPr txBox="1"/>
          <p:nvPr>
            <p:ph type="ctrTitle"/>
          </p:nvPr>
        </p:nvSpPr>
        <p:spPr>
          <a:xfrm>
            <a:off x="703000" y="1431400"/>
            <a:ext cx="79449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3200">
                <a:highlight>
                  <a:srgbClr val="000000"/>
                </a:highlight>
              </a:rPr>
              <a:t>Compute the Optical Flow to </a:t>
            </a:r>
            <a:r>
              <a:rPr lang="es-ES" sz="3200">
                <a:highlight>
                  <a:srgbClr val="000000"/>
                </a:highlight>
              </a:rPr>
              <a:t>D</a:t>
            </a:r>
            <a:r>
              <a:rPr b="1" lang="es-ES" sz="3200">
                <a:highlight>
                  <a:srgbClr val="000000"/>
                </a:highlight>
              </a:rPr>
              <a:t>etermine the </a:t>
            </a:r>
            <a:r>
              <a:rPr lang="es-ES" sz="3200">
                <a:highlight>
                  <a:srgbClr val="000000"/>
                </a:highlight>
              </a:rPr>
              <a:t>D</a:t>
            </a:r>
            <a:r>
              <a:rPr b="1" lang="es-ES" sz="3200">
                <a:highlight>
                  <a:srgbClr val="000000"/>
                </a:highlight>
              </a:rPr>
              <a:t>irection of the </a:t>
            </a:r>
            <a:r>
              <a:rPr lang="es-ES" sz="3200">
                <a:highlight>
                  <a:srgbClr val="000000"/>
                </a:highlight>
              </a:rPr>
              <a:t>V</a:t>
            </a:r>
            <a:r>
              <a:rPr b="1" lang="es-ES" sz="3200">
                <a:highlight>
                  <a:srgbClr val="000000"/>
                </a:highlight>
              </a:rPr>
              <a:t>ehicles</a:t>
            </a:r>
            <a:endParaRPr b="1" sz="3200">
              <a:highlight>
                <a:srgbClr val="000000"/>
              </a:highlight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sz="5200">
              <a:highlight>
                <a:srgbClr val="000000"/>
              </a:highlight>
            </a:endParaRPr>
          </a:p>
        </p:txBody>
      </p:sp>
      <p:sp>
        <p:nvSpPr>
          <p:cNvPr id="329" name="Google Shape;329;p1"/>
          <p:cNvSpPr txBox="1"/>
          <p:nvPr>
            <p:ph idx="1" type="subTitle"/>
          </p:nvPr>
        </p:nvSpPr>
        <p:spPr>
          <a:xfrm>
            <a:off x="503175" y="5746378"/>
            <a:ext cx="5241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 sz="1300">
                <a:latin typeface="Arial"/>
                <a:ea typeface="Arial"/>
                <a:cs typeface="Arial"/>
                <a:sym typeface="Arial"/>
              </a:rPr>
              <a:t>Jaume Pladevall, Batuhan Sakal, Luis Carranza and Anna Escolano</a:t>
            </a:r>
            <a:endParaRPr sz="1300"/>
          </a:p>
        </p:txBody>
      </p:sp>
      <p:sp>
        <p:nvSpPr>
          <p:cNvPr id="330" name="Google Shape;330;p1"/>
          <p:cNvSpPr txBox="1"/>
          <p:nvPr/>
        </p:nvSpPr>
        <p:spPr>
          <a:xfrm>
            <a:off x="503175" y="5238825"/>
            <a:ext cx="5241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lt1"/>
                </a:solidFill>
                <a:highlight>
                  <a:srgbClr val="BF9000"/>
                </a:highlight>
                <a:latin typeface="Nunito"/>
                <a:ea typeface="Nunito"/>
                <a:cs typeface="Nunito"/>
                <a:sym typeface="Nunito"/>
              </a:rPr>
              <a:t>Team 3 : BEST COMPUTER VISIONARISTS</a:t>
            </a:r>
            <a:endParaRPr b="1" sz="1800">
              <a:solidFill>
                <a:schemeClr val="lt1"/>
              </a:solidFill>
              <a:highlight>
                <a:srgbClr val="BF90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1" name="Google Shape;33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7600" y="3898850"/>
            <a:ext cx="2530300" cy="25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1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ed89b06046_0_1243"/>
          <p:cNvSpPr txBox="1"/>
          <p:nvPr>
            <p:ph idx="1" type="body"/>
          </p:nvPr>
        </p:nvSpPr>
        <p:spPr>
          <a:xfrm>
            <a:off x="838200" y="1825625"/>
            <a:ext cx="50553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Subtasks: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Average pixel in frames to retrieve the background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ROI mask to scope our detecting area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Erosion and Dilation to reduce noise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Subtract the frames with the background to detect the cars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ged89b06046_0_1243"/>
          <p:cNvSpPr txBox="1"/>
          <p:nvPr>
            <p:ph idx="1" type="body"/>
          </p:nvPr>
        </p:nvSpPr>
        <p:spPr>
          <a:xfrm>
            <a:off x="5893500" y="1242500"/>
            <a:ext cx="5460300" cy="1106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ROI mask to scope our detecting area</a:t>
            </a:r>
            <a:endParaRPr/>
          </a:p>
        </p:txBody>
      </p:sp>
      <p:pic>
        <p:nvPicPr>
          <p:cNvPr id="448" name="Google Shape;448;ged89b06046_0_1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8375" y="1698250"/>
            <a:ext cx="4097700" cy="2547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ged89b06046_0_12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8363" y="4199423"/>
            <a:ext cx="4172600" cy="2614829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ged89b06046_0_1243"/>
          <p:cNvSpPr txBox="1"/>
          <p:nvPr>
            <p:ph type="title"/>
          </p:nvPr>
        </p:nvSpPr>
        <p:spPr>
          <a:xfrm>
            <a:off x="857975" y="365125"/>
            <a:ext cx="10970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D1D1D"/>
              </a:buClr>
              <a:buSzPts val="2400"/>
              <a:buAutoNum type="alphaLcPeriod"/>
            </a:pPr>
            <a:r>
              <a:rPr lang="es-ES" sz="2400">
                <a:solidFill>
                  <a:srgbClr val="1D1D1D"/>
                </a:solidFill>
              </a:rPr>
              <a:t>Detection of moving objects</a:t>
            </a:r>
            <a:endParaRPr sz="4500"/>
          </a:p>
        </p:txBody>
      </p:sp>
      <p:sp>
        <p:nvSpPr>
          <p:cNvPr id="451" name="Google Shape;451;ged89b06046_0_124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ed89b06046_5_15"/>
          <p:cNvSpPr txBox="1"/>
          <p:nvPr>
            <p:ph idx="1" type="body"/>
          </p:nvPr>
        </p:nvSpPr>
        <p:spPr>
          <a:xfrm>
            <a:off x="838200" y="1825625"/>
            <a:ext cx="50553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Subtasks: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Average pixel in frames to retrieve the background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ROI mask to scope our detecting area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Erosion and Dilation to reduce noise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Subtract the frames with the background to detect the cars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57" name="Google Shape;457;ged89b06046_5_15" title="road_static_movemen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9400" y="2305500"/>
            <a:ext cx="5460300" cy="4095225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ged89b06046_5_15"/>
          <p:cNvSpPr txBox="1"/>
          <p:nvPr>
            <p:ph idx="1" type="body"/>
          </p:nvPr>
        </p:nvSpPr>
        <p:spPr>
          <a:xfrm>
            <a:off x="6298950" y="1408675"/>
            <a:ext cx="4728000" cy="1106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Erosion and Dilation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Subtract the background from the frames</a:t>
            </a:r>
            <a:endParaRPr/>
          </a:p>
        </p:txBody>
      </p:sp>
      <p:sp>
        <p:nvSpPr>
          <p:cNvPr id="459" name="Google Shape;459;ged89b06046_5_15"/>
          <p:cNvSpPr txBox="1"/>
          <p:nvPr>
            <p:ph type="title"/>
          </p:nvPr>
        </p:nvSpPr>
        <p:spPr>
          <a:xfrm>
            <a:off x="857975" y="365125"/>
            <a:ext cx="10970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D1D1D"/>
              </a:buClr>
              <a:buSzPts val="2400"/>
              <a:buAutoNum type="alphaLcPeriod"/>
            </a:pPr>
            <a:r>
              <a:rPr lang="es-ES" sz="2400">
                <a:solidFill>
                  <a:srgbClr val="1D1D1D"/>
                </a:solidFill>
              </a:rPr>
              <a:t>Detection of moving objects</a:t>
            </a:r>
            <a:endParaRPr sz="4500"/>
          </a:p>
        </p:txBody>
      </p:sp>
      <p:sp>
        <p:nvSpPr>
          <p:cNvPr id="460" name="Google Shape;460;ged89b06046_5_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ed89b06046_0_124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rPr lang="es-ES" sz="2400">
                <a:solidFill>
                  <a:srgbClr val="1D1D1D"/>
                </a:solidFill>
              </a:rPr>
              <a:t>b.	</a:t>
            </a:r>
            <a:r>
              <a:rPr lang="es-ES" sz="2400">
                <a:solidFill>
                  <a:srgbClr val="1D1D1D"/>
                </a:solidFill>
              </a:rPr>
              <a:t>Find the optical flow vectors at the moving locations</a:t>
            </a:r>
            <a:endParaRPr sz="5300"/>
          </a:p>
        </p:txBody>
      </p:sp>
      <p:sp>
        <p:nvSpPr>
          <p:cNvPr id="466" name="Google Shape;466;ged89b06046_0_1248"/>
          <p:cNvSpPr txBox="1"/>
          <p:nvPr>
            <p:ph idx="1" type="body"/>
          </p:nvPr>
        </p:nvSpPr>
        <p:spPr>
          <a:xfrm>
            <a:off x="838200" y="1623550"/>
            <a:ext cx="4730700" cy="336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Subtasks: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Shi-Tomasi to get points of interest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1758"/>
              <a:t>Lucas-Kanade to</a:t>
            </a:r>
            <a:r>
              <a:rPr lang="es-ES" sz="1500"/>
              <a:t> </a:t>
            </a:r>
            <a:r>
              <a:rPr lang="es-ES"/>
              <a:t>track the  motion of these points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Direction of movement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/>
              <a:t>Dense Optical Flow (a)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/>
              <a:t> Vectors (b)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67" name="Google Shape;467;ged89b06046_0_1248" title="road_static_directio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4900" y="1690825"/>
            <a:ext cx="5996100" cy="44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ged89b06046_0_12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5100" y="5509663"/>
            <a:ext cx="1828800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ged89b06046_0_12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250" y="4438288"/>
            <a:ext cx="3013276" cy="1657775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ged89b06046_0_1248"/>
          <p:cNvSpPr txBox="1"/>
          <p:nvPr/>
        </p:nvSpPr>
        <p:spPr>
          <a:xfrm>
            <a:off x="1812338" y="6099000"/>
            <a:ext cx="41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Nunito"/>
                <a:ea typeface="Nunito"/>
                <a:cs typeface="Nunito"/>
                <a:sym typeface="Nunito"/>
              </a:rPr>
              <a:t>(a)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1" name="Google Shape;471;ged89b06046_0_1248"/>
          <p:cNvSpPr txBox="1"/>
          <p:nvPr/>
        </p:nvSpPr>
        <p:spPr>
          <a:xfrm>
            <a:off x="4309950" y="6099000"/>
            <a:ext cx="41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Nunito"/>
                <a:ea typeface="Nunito"/>
                <a:cs typeface="Nunito"/>
                <a:sym typeface="Nunito"/>
              </a:rPr>
              <a:t>(b)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2" name="Google Shape;472;ged89b06046_0_124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d89b06046_0_125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rPr lang="es-ES" sz="2400">
                <a:solidFill>
                  <a:srgbClr val="1D1D1D"/>
                </a:solidFill>
              </a:rPr>
              <a:t>c.	</a:t>
            </a:r>
            <a:r>
              <a:rPr lang="es-ES" sz="2400">
                <a:solidFill>
                  <a:srgbClr val="1D1D1D"/>
                </a:solidFill>
              </a:rPr>
              <a:t>Detect the changing lane inside the car perspective videos</a:t>
            </a:r>
            <a:endParaRPr sz="2400">
              <a:solidFill>
                <a:srgbClr val="1D1D1D"/>
              </a:solidFill>
            </a:endParaRPr>
          </a:p>
        </p:txBody>
      </p:sp>
      <p:sp>
        <p:nvSpPr>
          <p:cNvPr id="478" name="Google Shape;478;ged89b06046_0_1253"/>
          <p:cNvSpPr txBox="1"/>
          <p:nvPr>
            <p:ph idx="1" type="body"/>
          </p:nvPr>
        </p:nvSpPr>
        <p:spPr>
          <a:xfrm>
            <a:off x="838200" y="1825625"/>
            <a:ext cx="47340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Subtasks</a:t>
            </a:r>
            <a:r>
              <a:rPr lang="es-ES"/>
              <a:t>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C0791B"/>
              </a:buClr>
              <a:buSzPts val="1800"/>
              <a:buFont typeface="Nunito"/>
              <a:buChar char="●"/>
            </a:pPr>
            <a:r>
              <a:rPr lang="es-ES"/>
              <a:t>ROI mask to scope the background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0791B"/>
              </a:buClr>
              <a:buSzPts val="1800"/>
              <a:buFont typeface="Nunito"/>
              <a:buChar char="●"/>
            </a:pPr>
            <a:r>
              <a:rPr lang="es-ES"/>
              <a:t>Farneback to detect the motion among all pixels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0791B"/>
              </a:buClr>
              <a:buSzPts val="1800"/>
              <a:buFont typeface="Nunito"/>
              <a:buChar char="●"/>
            </a:pPr>
            <a:r>
              <a:rPr lang="es-ES"/>
              <a:t>Plot the X-component motion vector to check its </a:t>
            </a:r>
            <a:r>
              <a:rPr lang="es-ES"/>
              <a:t>usefulness</a:t>
            </a:r>
            <a:endParaRPr/>
          </a:p>
        </p:txBody>
      </p:sp>
      <p:pic>
        <p:nvPicPr>
          <p:cNvPr id="479" name="Google Shape;479;ged89b06046_0_1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200" y="2699813"/>
            <a:ext cx="6314998" cy="3552186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ged89b06046_0_1253"/>
          <p:cNvSpPr txBox="1"/>
          <p:nvPr/>
        </p:nvSpPr>
        <p:spPr>
          <a:xfrm>
            <a:off x="5572200" y="1690825"/>
            <a:ext cx="6315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●"/>
            </a:pPr>
            <a:r>
              <a:rPr lang="es-ES" sz="1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ROI mask to scope the background</a:t>
            </a:r>
            <a:endParaRPr sz="17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●"/>
            </a:pPr>
            <a:r>
              <a:rPr lang="es-ES" sz="1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Farneback to detect the motion among all pixels</a:t>
            </a:r>
            <a:endParaRPr/>
          </a:p>
        </p:txBody>
      </p:sp>
      <p:sp>
        <p:nvSpPr>
          <p:cNvPr id="481" name="Google Shape;481;ged89b06046_0_125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ed89b06046_5_2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rPr lang="es-ES" sz="2400">
                <a:solidFill>
                  <a:srgbClr val="1D1D1D"/>
                </a:solidFill>
              </a:rPr>
              <a:t>d.	</a:t>
            </a:r>
            <a:r>
              <a:rPr lang="es-ES" sz="2400">
                <a:solidFill>
                  <a:srgbClr val="1D1D1D"/>
                </a:solidFill>
              </a:rPr>
              <a:t>Detect the changing lane inside the car perspective videos</a:t>
            </a:r>
            <a:endParaRPr sz="2400">
              <a:solidFill>
                <a:srgbClr val="1D1D1D"/>
              </a:solidFill>
            </a:endParaRPr>
          </a:p>
        </p:txBody>
      </p:sp>
      <p:sp>
        <p:nvSpPr>
          <p:cNvPr id="487" name="Google Shape;487;ged89b06046_5_26"/>
          <p:cNvSpPr txBox="1"/>
          <p:nvPr>
            <p:ph idx="1" type="body"/>
          </p:nvPr>
        </p:nvSpPr>
        <p:spPr>
          <a:xfrm>
            <a:off x="838200" y="1825625"/>
            <a:ext cx="47340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Subtasks: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C0791B"/>
              </a:buClr>
              <a:buSzPts val="1800"/>
              <a:buFont typeface="Nunito"/>
              <a:buChar char="●"/>
            </a:pPr>
            <a:r>
              <a:rPr lang="es-ES"/>
              <a:t>ROI mask to scope the background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0791B"/>
              </a:buClr>
              <a:buSzPts val="1800"/>
              <a:buFont typeface="Nunito"/>
              <a:buChar char="●"/>
            </a:pPr>
            <a:r>
              <a:rPr lang="es-ES"/>
              <a:t>Farneback to detect the motion among all pixels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0791B"/>
              </a:buClr>
              <a:buSzPts val="1800"/>
              <a:buFont typeface="Nunito"/>
              <a:buChar char="●"/>
            </a:pPr>
            <a:r>
              <a:rPr lang="es-ES"/>
              <a:t>Plot the X-component motion vector to check its </a:t>
            </a:r>
            <a:r>
              <a:rPr lang="es-ES"/>
              <a:t>usefulness</a:t>
            </a:r>
            <a:endParaRPr/>
          </a:p>
        </p:txBody>
      </p:sp>
      <p:sp>
        <p:nvSpPr>
          <p:cNvPr id="488" name="Google Shape;488;ged89b06046_5_26"/>
          <p:cNvSpPr txBox="1"/>
          <p:nvPr/>
        </p:nvSpPr>
        <p:spPr>
          <a:xfrm>
            <a:off x="5572200" y="1690825"/>
            <a:ext cx="6315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●"/>
            </a:pPr>
            <a:r>
              <a:rPr lang="es-ES" sz="1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Plot the X-component motion vector to check its usefulness</a:t>
            </a:r>
            <a:endParaRPr/>
          </a:p>
        </p:txBody>
      </p:sp>
      <p:pic>
        <p:nvPicPr>
          <p:cNvPr id="489" name="Google Shape;489;ged89b06046_5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7349" y="2552725"/>
            <a:ext cx="5384200" cy="3841125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ged89b06046_5_2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ed89b06046_0_1260"/>
          <p:cNvSpPr txBox="1"/>
          <p:nvPr>
            <p:ph idx="1" type="body"/>
          </p:nvPr>
        </p:nvSpPr>
        <p:spPr>
          <a:xfrm>
            <a:off x="838200" y="1825625"/>
            <a:ext cx="47340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Subtasks</a:t>
            </a:r>
            <a:r>
              <a:rPr lang="es-ES"/>
              <a:t>:</a:t>
            </a:r>
            <a:endParaRPr sz="1600">
              <a:solidFill>
                <a:srgbClr val="1D1D1D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C0791B"/>
              </a:buClr>
              <a:buSzPts val="1600"/>
              <a:buFont typeface="Nunito"/>
              <a:buChar char="●"/>
            </a:pPr>
            <a:r>
              <a:rPr lang="es-ES" sz="1600">
                <a:solidFill>
                  <a:srgbClr val="1D1D1D"/>
                </a:solidFill>
              </a:rPr>
              <a:t>From static camera videos</a:t>
            </a:r>
            <a:endParaRPr sz="1600">
              <a:solidFill>
                <a:srgbClr val="1D1D1D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1D1D"/>
              </a:buClr>
              <a:buSzPts val="1600"/>
              <a:buFont typeface="Nunito"/>
              <a:buChar char="○"/>
            </a:pPr>
            <a:r>
              <a:rPr lang="es-ES" sz="1600">
                <a:solidFill>
                  <a:srgbClr val="1D1D1D"/>
                </a:solidFill>
              </a:rPr>
              <a:t>Y-component motion vector from points of interest</a:t>
            </a:r>
            <a:endParaRPr sz="1600">
              <a:solidFill>
                <a:srgbClr val="1D1D1D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0791B"/>
              </a:buClr>
              <a:buSzPts val="1600"/>
              <a:buFont typeface="Nunito"/>
              <a:buChar char="●"/>
            </a:pPr>
            <a:r>
              <a:rPr lang="es-ES" sz="1600">
                <a:solidFill>
                  <a:srgbClr val="1D1D1D"/>
                </a:solidFill>
              </a:rPr>
              <a:t>From inside-car camera videos</a:t>
            </a:r>
            <a:endParaRPr sz="1600">
              <a:solidFill>
                <a:srgbClr val="1D1D1D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1D1D"/>
              </a:buClr>
              <a:buSzPts val="1600"/>
              <a:buFont typeface="Nunito"/>
              <a:buChar char="○"/>
            </a:pPr>
            <a:r>
              <a:rPr lang="es-ES" sz="1600">
                <a:solidFill>
                  <a:srgbClr val="1D1D1D"/>
                </a:solidFill>
              </a:rPr>
              <a:t>Average X-component motion vector</a:t>
            </a:r>
            <a:endParaRPr/>
          </a:p>
        </p:txBody>
      </p:sp>
      <p:pic>
        <p:nvPicPr>
          <p:cNvPr id="496" name="Google Shape;496;ged89b06046_0_1260" title="lane_change_detectio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4600" y="1825625"/>
            <a:ext cx="5629200" cy="422189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ged89b06046_0_126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rPr lang="es-ES" sz="2400">
                <a:solidFill>
                  <a:srgbClr val="1D1D1D"/>
                </a:solidFill>
              </a:rPr>
              <a:t>d.	Detect the changing lane inside the car perspective videos</a:t>
            </a:r>
            <a:endParaRPr sz="2400">
              <a:solidFill>
                <a:srgbClr val="1D1D1D"/>
              </a:solidFill>
            </a:endParaRPr>
          </a:p>
        </p:txBody>
      </p:sp>
      <p:sp>
        <p:nvSpPr>
          <p:cNvPr id="498" name="Google Shape;498;ged89b06046_0_126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ed89b06046_0_1540"/>
          <p:cNvSpPr txBox="1"/>
          <p:nvPr>
            <p:ph type="title"/>
          </p:nvPr>
        </p:nvSpPr>
        <p:spPr>
          <a:xfrm>
            <a:off x="606150" y="-5907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rgbClr val="0C0C15"/>
                </a:solidFill>
              </a:rPr>
              <a:t>4.	Results of the Project</a:t>
            </a:r>
            <a:endParaRPr/>
          </a:p>
        </p:txBody>
      </p:sp>
      <p:sp>
        <p:nvSpPr>
          <p:cNvPr id="504" name="Google Shape;504;ged89b06046_0_1540"/>
          <p:cNvSpPr txBox="1"/>
          <p:nvPr>
            <p:ph idx="1" type="body"/>
          </p:nvPr>
        </p:nvSpPr>
        <p:spPr>
          <a:xfrm>
            <a:off x="606150" y="1037675"/>
            <a:ext cx="10979700" cy="21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Learnt&amp;Used</a:t>
            </a: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a</a:t>
            </a: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gile methodology and </a:t>
            </a: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collaboratory </a:t>
            </a: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 ✅</a:t>
            </a:r>
            <a:endParaRPr b="1"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Learnt Computer Vision and Optical Flow ✅</a:t>
            </a:r>
            <a:endParaRPr b="1"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Created a detector to determine the direction of the vehicles </a:t>
            </a:r>
            <a:endParaRPr b="1" sz="2400">
              <a:latin typeface="Arial"/>
              <a:ea typeface="Arial"/>
              <a:cs typeface="Arial"/>
              <a:sym typeface="Arial"/>
            </a:endParaRPr>
          </a:p>
          <a:p>
            <a:pPr indent="-381000" lvl="7" marL="3657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○"/>
            </a:pP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     from </a:t>
            </a: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in and out perspectives</a:t>
            </a: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 of the cars✅</a:t>
            </a:r>
            <a:endParaRPr b="1"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b="1" lang="es-ES" sz="2400">
                <a:latin typeface="Arial"/>
                <a:ea typeface="Arial"/>
                <a:cs typeface="Arial"/>
                <a:sym typeface="Arial"/>
              </a:rPr>
              <a:t>Learnt to work with people with different cultural backgrounds✅</a:t>
            </a:r>
            <a:endParaRPr b="1"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05" name="Google Shape;505;ged89b06046_0_15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1288" y="4499675"/>
            <a:ext cx="5889424" cy="2199075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ged89b06046_0_1540"/>
          <p:cNvSpPr txBox="1"/>
          <p:nvPr/>
        </p:nvSpPr>
        <p:spPr>
          <a:xfrm>
            <a:off x="676850" y="5134700"/>
            <a:ext cx="2379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latin typeface="Nunito"/>
                <a:ea typeface="Nunito"/>
                <a:cs typeface="Nunito"/>
                <a:sym typeface="Nunito"/>
              </a:rPr>
              <a:t>Had great friends in similar area of work!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07" name="Google Shape;507;ged89b06046_0_154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ed89b06046_11_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Improvements</a:t>
            </a:r>
            <a:endParaRPr/>
          </a:p>
        </p:txBody>
      </p:sp>
      <p:sp>
        <p:nvSpPr>
          <p:cNvPr id="513" name="Google Shape;513;ged89b06046_11_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s-ES" sz="2100"/>
              <a:t>Unwanted artifacts in the optical flow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457200" rtl="0" algn="l">
              <a:spcBef>
                <a:spcPts val="1600"/>
              </a:spcBef>
              <a:spcAft>
                <a:spcPts val="0"/>
              </a:spcAft>
              <a:buSzPts val="2100"/>
              <a:buChar char="●"/>
            </a:pPr>
            <a:r>
              <a:rPr lang="es-ES" sz="2100"/>
              <a:t>F</a:t>
            </a:r>
            <a:r>
              <a:rPr lang="es-ES" sz="2100"/>
              <a:t>or the Changing Lane task </a:t>
            </a:r>
            <a:endParaRPr sz="2100"/>
          </a:p>
          <a:p>
            <a:pPr indent="-361950" lvl="4" marL="22860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s-ES" sz="2100"/>
              <a:t>need to do validation and testing in different environments to check</a:t>
            </a:r>
            <a:endParaRPr sz="2100"/>
          </a:p>
        </p:txBody>
      </p:sp>
      <p:sp>
        <p:nvSpPr>
          <p:cNvPr id="514" name="Google Shape;514;ged89b06046_11_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ed89b06046_11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Thank you for listening</a:t>
            </a:r>
            <a:endParaRPr/>
          </a:p>
        </p:txBody>
      </p:sp>
      <p:sp>
        <p:nvSpPr>
          <p:cNvPr id="520" name="Google Shape;520;ged89b06046_11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ged89b06046_11_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ed89b06046_3_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Table of contents</a:t>
            </a:r>
            <a:endParaRPr/>
          </a:p>
        </p:txBody>
      </p:sp>
      <p:sp>
        <p:nvSpPr>
          <p:cNvPr id="338" name="Google Shape;338;ged89b06046_3_5"/>
          <p:cNvSpPr txBox="1"/>
          <p:nvPr>
            <p:ph idx="1" type="body"/>
          </p:nvPr>
        </p:nvSpPr>
        <p:spPr>
          <a:xfrm>
            <a:off x="838200" y="1797900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7346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2028"/>
              <a:buAutoNum type="arabicPeriod"/>
            </a:pPr>
            <a:r>
              <a:rPr lang="es-ES" sz="1935"/>
              <a:t>Goals</a:t>
            </a:r>
            <a:endParaRPr sz="1935"/>
          </a:p>
          <a:p>
            <a:pPr indent="-35734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028"/>
              <a:buAutoNum type="arabicPeriod"/>
            </a:pPr>
            <a:r>
              <a:rPr lang="es-ES" sz="1935"/>
              <a:t>Agile methodology</a:t>
            </a:r>
            <a:endParaRPr sz="1935"/>
          </a:p>
          <a:p>
            <a:pPr indent="-351472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935"/>
              <a:buAutoNum type="alphaLcPeriod"/>
            </a:pPr>
            <a:r>
              <a:rPr lang="es-ES" sz="1935"/>
              <a:t>Kanban</a:t>
            </a:r>
            <a:endParaRPr sz="1935"/>
          </a:p>
          <a:p>
            <a:pPr indent="-351472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935"/>
              <a:buAutoNum type="alphaLcPeriod"/>
            </a:pPr>
            <a:r>
              <a:rPr lang="es-ES" sz="1935"/>
              <a:t>Documentation tool</a:t>
            </a:r>
            <a:endParaRPr sz="1935"/>
          </a:p>
          <a:p>
            <a:pPr indent="-35734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028"/>
              <a:buAutoNum type="arabicPeriod"/>
            </a:pPr>
            <a:r>
              <a:rPr lang="es-ES" sz="1935"/>
              <a:t>Optical flow</a:t>
            </a:r>
            <a:endParaRPr sz="1935"/>
          </a:p>
          <a:p>
            <a:pPr indent="-351472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935"/>
              <a:buAutoNum type="alphaLcPeriod"/>
            </a:pPr>
            <a:r>
              <a:rPr lang="es-ES" sz="1935"/>
              <a:t>Detect the cars moving</a:t>
            </a:r>
            <a:endParaRPr sz="1935"/>
          </a:p>
          <a:p>
            <a:pPr indent="-351472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935"/>
              <a:buAutoNum type="alphaLcPeriod"/>
            </a:pPr>
            <a:r>
              <a:rPr lang="es-ES" sz="1935"/>
              <a:t>Find vectors at the moving locations</a:t>
            </a:r>
            <a:endParaRPr sz="1935"/>
          </a:p>
          <a:p>
            <a:pPr indent="-351472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935"/>
              <a:buAutoNum type="alphaLcPeriod"/>
            </a:pPr>
            <a:r>
              <a:rPr lang="es-ES" sz="1935"/>
              <a:t>Detect the changing lane</a:t>
            </a:r>
            <a:endParaRPr sz="1935"/>
          </a:p>
          <a:p>
            <a:pPr indent="-351472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935"/>
              <a:buAutoNum type="alphaLcPeriod"/>
            </a:pPr>
            <a:r>
              <a:rPr lang="es-ES" sz="1935"/>
              <a:t>Detect the direction in which the car is moving</a:t>
            </a:r>
            <a:endParaRPr sz="1935"/>
          </a:p>
          <a:p>
            <a:pPr indent="-35734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028"/>
              <a:buAutoNum type="arabicPeriod"/>
            </a:pPr>
            <a:r>
              <a:rPr lang="es-ES" sz="1935"/>
              <a:t>Results and outcomes</a:t>
            </a:r>
            <a:endParaRPr sz="1935"/>
          </a:p>
        </p:txBody>
      </p:sp>
      <p:sp>
        <p:nvSpPr>
          <p:cNvPr id="339" name="Google Shape;339;ged89b06046_3_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ed89b06046_0_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1.  Goals of this project</a:t>
            </a:r>
            <a:endParaRPr/>
          </a:p>
        </p:txBody>
      </p:sp>
      <p:sp>
        <p:nvSpPr>
          <p:cNvPr id="345" name="Google Shape;345;ged89b06046_0_2"/>
          <p:cNvSpPr txBox="1"/>
          <p:nvPr>
            <p:ph idx="1" type="body"/>
          </p:nvPr>
        </p:nvSpPr>
        <p:spPr>
          <a:xfrm>
            <a:off x="838200" y="2286900"/>
            <a:ext cx="10515600" cy="2284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●"/>
            </a:pPr>
            <a:r>
              <a:rPr lang="es-ES" sz="2500">
                <a:latin typeface="Arial"/>
                <a:ea typeface="Arial"/>
                <a:cs typeface="Arial"/>
                <a:sym typeface="Arial"/>
              </a:rPr>
              <a:t>Learn&amp;Use </a:t>
            </a:r>
            <a:r>
              <a:rPr b="1" lang="es-ES" sz="2500">
                <a:latin typeface="Arial"/>
                <a:ea typeface="Arial"/>
                <a:cs typeface="Arial"/>
                <a:sym typeface="Arial"/>
              </a:rPr>
              <a:t>Agile Methodology</a:t>
            </a:r>
            <a:endParaRPr b="1" sz="2500">
              <a:latin typeface="Arial"/>
              <a:ea typeface="Arial"/>
              <a:cs typeface="Arial"/>
              <a:sym typeface="Arial"/>
            </a:endParaRPr>
          </a:p>
          <a:p>
            <a:pPr indent="-387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●"/>
            </a:pPr>
            <a:r>
              <a:rPr lang="es-ES" sz="2500">
                <a:latin typeface="Arial"/>
                <a:ea typeface="Arial"/>
                <a:cs typeface="Arial"/>
                <a:sym typeface="Arial"/>
              </a:rPr>
              <a:t>Learn </a:t>
            </a:r>
            <a:r>
              <a:rPr lang="es-ES" sz="2500">
                <a:latin typeface="Arial"/>
                <a:ea typeface="Arial"/>
                <a:cs typeface="Arial"/>
                <a:sym typeface="Arial"/>
              </a:rPr>
              <a:t>how to use </a:t>
            </a:r>
            <a:r>
              <a:rPr b="1" lang="es-ES" sz="2500">
                <a:latin typeface="Arial"/>
                <a:ea typeface="Arial"/>
                <a:cs typeface="Arial"/>
                <a:sym typeface="Arial"/>
              </a:rPr>
              <a:t>Collaboratory</a:t>
            </a:r>
            <a:endParaRPr b="1" sz="2500">
              <a:latin typeface="Arial"/>
              <a:ea typeface="Arial"/>
              <a:cs typeface="Arial"/>
              <a:sym typeface="Arial"/>
            </a:endParaRPr>
          </a:p>
          <a:p>
            <a:pPr indent="-387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●"/>
            </a:pPr>
            <a:r>
              <a:rPr lang="es-ES" sz="2500">
                <a:latin typeface="Arial"/>
                <a:ea typeface="Arial"/>
                <a:cs typeface="Arial"/>
                <a:sym typeface="Arial"/>
              </a:rPr>
              <a:t>Compute the </a:t>
            </a:r>
            <a:r>
              <a:rPr b="1" lang="es-ES" sz="2500">
                <a:latin typeface="Arial"/>
                <a:ea typeface="Arial"/>
                <a:cs typeface="Arial"/>
                <a:sym typeface="Arial"/>
              </a:rPr>
              <a:t>Optical Flow</a:t>
            </a:r>
            <a:r>
              <a:rPr lang="es-ES" sz="2500">
                <a:latin typeface="Arial"/>
                <a:ea typeface="Arial"/>
                <a:cs typeface="Arial"/>
                <a:sym typeface="Arial"/>
              </a:rPr>
              <a:t> to determine the direction of the vehicles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ed89b06046_0_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ed89b06046_4_98"/>
          <p:cNvSpPr txBox="1"/>
          <p:nvPr/>
        </p:nvSpPr>
        <p:spPr>
          <a:xfrm>
            <a:off x="107025" y="100075"/>
            <a:ext cx="6701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rgbClr val="1D1D1D"/>
                </a:solidFill>
                <a:latin typeface="Maven Pro"/>
                <a:ea typeface="Maven Pro"/>
                <a:cs typeface="Maven Pro"/>
                <a:sym typeface="Maven Pro"/>
              </a:rPr>
              <a:t>2. </a:t>
            </a:r>
            <a:r>
              <a:rPr b="1" lang="es-ES" sz="3600">
                <a:solidFill>
                  <a:srgbClr val="1D1D1D"/>
                </a:solidFill>
                <a:latin typeface="Maven Pro"/>
                <a:ea typeface="Maven Pro"/>
                <a:cs typeface="Maven Pro"/>
                <a:sym typeface="Maven Pro"/>
              </a:rPr>
              <a:t>Agile Project Management</a:t>
            </a:r>
            <a:endParaRPr sz="36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52" name="Google Shape;352;ged89b06046_4_98"/>
          <p:cNvSpPr txBox="1"/>
          <p:nvPr/>
        </p:nvSpPr>
        <p:spPr>
          <a:xfrm>
            <a:off x="208700" y="920933"/>
            <a:ext cx="44925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700">
                <a:solidFill>
                  <a:schemeClr val="dk1"/>
                </a:solidFill>
              </a:rPr>
              <a:t>Scrum Framework</a:t>
            </a:r>
            <a:endParaRPr sz="1200"/>
          </a:p>
        </p:txBody>
      </p:sp>
      <p:sp>
        <p:nvSpPr>
          <p:cNvPr id="353" name="Google Shape;353;ged89b06046_4_98"/>
          <p:cNvSpPr txBox="1"/>
          <p:nvPr/>
        </p:nvSpPr>
        <p:spPr>
          <a:xfrm>
            <a:off x="288100" y="1565733"/>
            <a:ext cx="4333500" cy="15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•</a:t>
            </a:r>
            <a:r>
              <a:rPr lang="es-ES" sz="2000">
                <a:solidFill>
                  <a:srgbClr val="1D1D1D"/>
                </a:solidFill>
                <a:latin typeface="Nunito"/>
                <a:ea typeface="Nunito"/>
                <a:cs typeface="Nunito"/>
                <a:sym typeface="Nunito"/>
              </a:rPr>
              <a:t>Sprint: 1 Week Work Cycle</a:t>
            </a:r>
            <a:endParaRPr sz="2000">
              <a:solidFill>
                <a:srgbClr val="1D1D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•</a:t>
            </a:r>
            <a:r>
              <a:rPr lang="es-ES" sz="2000">
                <a:solidFill>
                  <a:srgbClr val="1D1D1D"/>
                </a:solidFill>
                <a:latin typeface="Nunito"/>
                <a:ea typeface="Nunito"/>
                <a:cs typeface="Nunito"/>
                <a:sym typeface="Nunito"/>
              </a:rPr>
              <a:t>User Story: Given by the Professor</a:t>
            </a:r>
            <a:endParaRPr sz="2000">
              <a:solidFill>
                <a:srgbClr val="1D1D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•</a:t>
            </a:r>
            <a:r>
              <a:rPr lang="es-ES" sz="2000">
                <a:solidFill>
                  <a:srgbClr val="1D1D1D"/>
                </a:solidFill>
                <a:latin typeface="Nunito"/>
                <a:ea typeface="Nunito"/>
                <a:cs typeface="Nunito"/>
                <a:sym typeface="Nunito"/>
              </a:rPr>
              <a:t>Daily Scrum:  Everyday 3 PM.  </a:t>
            </a:r>
            <a:endParaRPr sz="2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4" name="Google Shape;354;ged89b06046_4_98"/>
          <p:cNvSpPr txBox="1"/>
          <p:nvPr/>
        </p:nvSpPr>
        <p:spPr>
          <a:xfrm>
            <a:off x="7444450" y="982433"/>
            <a:ext cx="1510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u="sng">
                <a:latin typeface="Nunito"/>
                <a:ea typeface="Nunito"/>
                <a:cs typeface="Nunito"/>
                <a:sym typeface="Nunito"/>
              </a:rPr>
              <a:t>User Story</a:t>
            </a:r>
            <a:endParaRPr sz="1900" u="sng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5" name="Google Shape;355;ged89b06046_4_98"/>
          <p:cNvSpPr txBox="1"/>
          <p:nvPr/>
        </p:nvSpPr>
        <p:spPr>
          <a:xfrm>
            <a:off x="208700" y="3181500"/>
            <a:ext cx="44925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700">
                <a:solidFill>
                  <a:schemeClr val="dk1"/>
                </a:solidFill>
              </a:rPr>
              <a:t>Roles</a:t>
            </a:r>
            <a:endParaRPr sz="1200"/>
          </a:p>
        </p:txBody>
      </p:sp>
      <p:pic>
        <p:nvPicPr>
          <p:cNvPr id="356" name="Google Shape;356;ged89b06046_4_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033" y="3838300"/>
            <a:ext cx="5922633" cy="2681767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ged89b06046_4_98"/>
          <p:cNvSpPr txBox="1"/>
          <p:nvPr/>
        </p:nvSpPr>
        <p:spPr>
          <a:xfrm>
            <a:off x="5953600" y="3129617"/>
            <a:ext cx="44925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700">
                <a:solidFill>
                  <a:schemeClr val="dk1"/>
                </a:solidFill>
              </a:rPr>
              <a:t>Ceremonies</a:t>
            </a:r>
            <a:endParaRPr sz="1200"/>
          </a:p>
        </p:txBody>
      </p:sp>
      <p:sp>
        <p:nvSpPr>
          <p:cNvPr id="358" name="Google Shape;358;ged89b06046_4_98"/>
          <p:cNvSpPr txBox="1"/>
          <p:nvPr/>
        </p:nvSpPr>
        <p:spPr>
          <a:xfrm>
            <a:off x="5481183" y="3704983"/>
            <a:ext cx="6490500" cy="15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•</a:t>
            </a:r>
            <a:r>
              <a:rPr lang="es-ES" sz="2000">
                <a:solidFill>
                  <a:srgbClr val="1D1D1D"/>
                </a:solidFill>
                <a:latin typeface="Nunito"/>
                <a:ea typeface="Nunito"/>
                <a:cs typeface="Nunito"/>
                <a:sym typeface="Nunito"/>
              </a:rPr>
              <a:t>Opening: Monday - What and how to do?</a:t>
            </a:r>
            <a:endParaRPr sz="2000">
              <a:solidFill>
                <a:srgbClr val="1D1D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•</a:t>
            </a:r>
            <a:r>
              <a:rPr lang="es-ES" sz="2000">
                <a:solidFill>
                  <a:srgbClr val="1D1D1D"/>
                </a:solidFill>
                <a:latin typeface="Nunito"/>
                <a:ea typeface="Nunito"/>
                <a:cs typeface="Nunito"/>
                <a:sym typeface="Nunito"/>
              </a:rPr>
              <a:t>Daily scrum: Everyday - What did and will do? </a:t>
            </a:r>
            <a:endParaRPr sz="2000">
              <a:solidFill>
                <a:srgbClr val="1D1D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•</a:t>
            </a:r>
            <a:r>
              <a:rPr lang="es-ES" sz="2000">
                <a:solidFill>
                  <a:srgbClr val="1D1D1D"/>
                </a:solidFill>
                <a:latin typeface="Nunito"/>
                <a:ea typeface="Nunito"/>
                <a:cs typeface="Nunito"/>
                <a:sym typeface="Nunito"/>
              </a:rPr>
              <a:t>Closure: Friday - Let’s start the Show!</a:t>
            </a:r>
            <a:endParaRPr sz="2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9" name="Google Shape;359;ged89b06046_4_98"/>
          <p:cNvSpPr txBox="1"/>
          <p:nvPr/>
        </p:nvSpPr>
        <p:spPr>
          <a:xfrm>
            <a:off x="5864100" y="5217000"/>
            <a:ext cx="9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u="sng">
                <a:latin typeface="Nunito"/>
                <a:ea typeface="Nunito"/>
                <a:cs typeface="Nunito"/>
                <a:sym typeface="Nunito"/>
              </a:rPr>
              <a:t>Good</a:t>
            </a:r>
            <a:endParaRPr sz="1900" u="sng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0" name="Google Shape;360;ged89b06046_4_98"/>
          <p:cNvSpPr txBox="1"/>
          <p:nvPr/>
        </p:nvSpPr>
        <p:spPr>
          <a:xfrm>
            <a:off x="8488000" y="5217000"/>
            <a:ext cx="228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u="sng">
                <a:latin typeface="Nunito"/>
                <a:ea typeface="Nunito"/>
                <a:cs typeface="Nunito"/>
                <a:sym typeface="Nunito"/>
              </a:rPr>
              <a:t>Could Be Better</a:t>
            </a:r>
            <a:endParaRPr sz="1900" u="sng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1" name="Google Shape;361;ged89b06046_4_98"/>
          <p:cNvSpPr txBox="1"/>
          <p:nvPr/>
        </p:nvSpPr>
        <p:spPr>
          <a:xfrm>
            <a:off x="5027000" y="5563733"/>
            <a:ext cx="28428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4D5156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✓</a:t>
            </a:r>
            <a:r>
              <a:rPr lang="es-ES" sz="1900">
                <a:latin typeface="Nunito"/>
                <a:ea typeface="Nunito"/>
                <a:cs typeface="Nunito"/>
                <a:sym typeface="Nunito"/>
              </a:rPr>
              <a:t>Communication</a:t>
            </a:r>
            <a:endParaRPr sz="1900">
              <a:latin typeface="Nunito"/>
              <a:ea typeface="Nunito"/>
              <a:cs typeface="Nunito"/>
              <a:sym typeface="Nunito"/>
            </a:endParaRPr>
          </a:p>
          <a:p>
            <a:pPr indent="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4D5156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✓</a:t>
            </a:r>
            <a:r>
              <a:rPr lang="es-ES" sz="1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Team-Support</a:t>
            </a:r>
            <a:endParaRPr sz="1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4D5156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✓</a:t>
            </a:r>
            <a:r>
              <a:rPr lang="es-ES" sz="1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Technical Skills</a:t>
            </a:r>
            <a:endParaRPr sz="1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2" name="Google Shape;362;ged89b06046_4_98"/>
          <p:cNvSpPr txBox="1"/>
          <p:nvPr/>
        </p:nvSpPr>
        <p:spPr>
          <a:xfrm>
            <a:off x="7733776" y="5547400"/>
            <a:ext cx="36333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4D5156"/>
                </a:solidFill>
                <a:highlight>
                  <a:schemeClr val="lt1"/>
                </a:highlight>
              </a:rPr>
              <a:t>±</a:t>
            </a:r>
            <a:r>
              <a:rPr lang="es-ES" sz="1900">
                <a:latin typeface="Nunito"/>
                <a:ea typeface="Nunito"/>
                <a:cs typeface="Nunito"/>
                <a:sym typeface="Nunito"/>
              </a:rPr>
              <a:t>More Focusing Time</a:t>
            </a:r>
            <a:endParaRPr sz="1900">
              <a:latin typeface="Nunito"/>
              <a:ea typeface="Nunito"/>
              <a:cs typeface="Nunito"/>
              <a:sym typeface="Nunito"/>
            </a:endParaRPr>
          </a:p>
          <a:p>
            <a:pPr indent="0" lvl="0" marL="609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>
                <a:solidFill>
                  <a:srgbClr val="4D5156"/>
                </a:solidFill>
                <a:highlight>
                  <a:schemeClr val="lt1"/>
                </a:highlight>
              </a:rPr>
              <a:t>±</a:t>
            </a:r>
            <a:r>
              <a:rPr lang="es-ES" sz="1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 better CV Background</a:t>
            </a:r>
            <a:endParaRPr sz="1900">
              <a:latin typeface="Nunito"/>
              <a:ea typeface="Nunito"/>
              <a:cs typeface="Nunito"/>
              <a:sym typeface="Nunito"/>
            </a:endParaRPr>
          </a:p>
          <a:p>
            <a:pPr indent="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4D5156"/>
                </a:solidFill>
                <a:highlight>
                  <a:schemeClr val="lt1"/>
                </a:highlight>
              </a:rPr>
              <a:t>±</a:t>
            </a:r>
            <a:r>
              <a:rPr lang="es-ES" sz="1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More Jaume :D</a:t>
            </a:r>
            <a:endParaRPr sz="1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63" name="Google Shape;363;ged89b06046_4_98"/>
          <p:cNvCxnSpPr/>
          <p:nvPr/>
        </p:nvCxnSpPr>
        <p:spPr>
          <a:xfrm rot="10800000">
            <a:off x="5191450" y="3213900"/>
            <a:ext cx="30000" cy="3567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ged89b06046_4_98"/>
          <p:cNvCxnSpPr/>
          <p:nvPr/>
        </p:nvCxnSpPr>
        <p:spPr>
          <a:xfrm>
            <a:off x="58000" y="3189167"/>
            <a:ext cx="12075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5" name="Google Shape;365;ged89b06046_4_98"/>
          <p:cNvSpPr txBox="1"/>
          <p:nvPr/>
        </p:nvSpPr>
        <p:spPr>
          <a:xfrm>
            <a:off x="6029675" y="1626675"/>
            <a:ext cx="5942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-Detecting the cars in the static camera videos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-Determine the car directions using the optical flow vector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-Detecting while the car is changing lane from the in-car perspective</a:t>
            </a:r>
            <a:endParaRPr/>
          </a:p>
        </p:txBody>
      </p:sp>
      <p:sp>
        <p:nvSpPr>
          <p:cNvPr id="366" name="Google Shape;366;ged89b06046_4_9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ed89b06046_4_114"/>
          <p:cNvSpPr txBox="1"/>
          <p:nvPr/>
        </p:nvSpPr>
        <p:spPr>
          <a:xfrm>
            <a:off x="196325" y="85250"/>
            <a:ext cx="68121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-463550" lvl="0" marL="4572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1D1D1D"/>
              </a:buClr>
              <a:buSzPts val="3700"/>
              <a:buFont typeface="Maven Pro"/>
              <a:buAutoNum type="alphaLcPeriod"/>
            </a:pPr>
            <a:r>
              <a:rPr b="1" lang="es-ES" sz="3700">
                <a:solidFill>
                  <a:srgbClr val="1D1D1D"/>
                </a:solidFill>
                <a:latin typeface="Maven Pro"/>
                <a:ea typeface="Maven Pro"/>
                <a:cs typeface="Maven Pro"/>
                <a:sym typeface="Maven Pro"/>
              </a:rPr>
              <a:t>Kanban: Trello Board</a:t>
            </a:r>
            <a:endParaRPr sz="370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72" name="Google Shape;372;ged89b06046_4_114"/>
          <p:cNvPicPr preferRelativeResize="0"/>
          <p:nvPr/>
        </p:nvPicPr>
        <p:blipFill rotWithShape="1">
          <a:blip r:embed="rId3">
            <a:alphaModFix/>
          </a:blip>
          <a:srcRect b="0" l="0" r="0" t="13020"/>
          <a:stretch/>
        </p:blipFill>
        <p:spPr>
          <a:xfrm>
            <a:off x="107033" y="914433"/>
            <a:ext cx="6056460" cy="2824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ged89b06046_4_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033" y="3858433"/>
            <a:ext cx="6056465" cy="2897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ged89b06046_4_1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8433" y="100067"/>
            <a:ext cx="2972516" cy="2946578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ged89b06046_4_114"/>
          <p:cNvSpPr txBox="1"/>
          <p:nvPr/>
        </p:nvSpPr>
        <p:spPr>
          <a:xfrm>
            <a:off x="58000" y="1743733"/>
            <a:ext cx="1322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solidFill>
                  <a:srgbClr val="FF0000"/>
                </a:solidFill>
                <a:highlight>
                  <a:schemeClr val="lt1"/>
                </a:highlight>
              </a:rPr>
              <a:t>First Day</a:t>
            </a:r>
            <a:endParaRPr sz="1900">
              <a:solidFill>
                <a:srgbClr val="FF0000"/>
              </a:solidFill>
            </a:endParaRPr>
          </a:p>
        </p:txBody>
      </p:sp>
      <p:sp>
        <p:nvSpPr>
          <p:cNvPr id="376" name="Google Shape;376;ged89b06046_4_114"/>
          <p:cNvSpPr txBox="1"/>
          <p:nvPr/>
        </p:nvSpPr>
        <p:spPr>
          <a:xfrm>
            <a:off x="312533" y="5216900"/>
            <a:ext cx="1322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solidFill>
                  <a:srgbClr val="FF0000"/>
                </a:solidFill>
                <a:highlight>
                  <a:schemeClr val="lt1"/>
                </a:highlight>
              </a:rPr>
              <a:t>Last Day</a:t>
            </a:r>
            <a:endParaRPr sz="1900">
              <a:solidFill>
                <a:srgbClr val="FF0000"/>
              </a:solidFill>
            </a:endParaRPr>
          </a:p>
        </p:txBody>
      </p:sp>
      <p:sp>
        <p:nvSpPr>
          <p:cNvPr id="377" name="Google Shape;377;ged89b06046_4_114"/>
          <p:cNvSpPr/>
          <p:nvPr/>
        </p:nvSpPr>
        <p:spPr>
          <a:xfrm>
            <a:off x="4562033" y="1446567"/>
            <a:ext cx="2176800" cy="165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78" name="Google Shape;378;ged89b06046_4_114"/>
          <p:cNvSpPr txBox="1"/>
          <p:nvPr/>
        </p:nvSpPr>
        <p:spPr>
          <a:xfrm>
            <a:off x="4403033" y="1511367"/>
            <a:ext cx="2494800" cy="1631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-Customize Board</a:t>
            </a:r>
            <a:endParaRPr b="1" sz="1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Nunito"/>
                <a:ea typeface="Nunito"/>
                <a:cs typeface="Nunito"/>
                <a:sym typeface="Nunito"/>
              </a:rPr>
              <a:t>-Create Tasks</a:t>
            </a:r>
            <a:endParaRPr b="1" sz="1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Nunito"/>
                <a:ea typeface="Nunito"/>
                <a:cs typeface="Nunito"/>
                <a:sym typeface="Nunito"/>
              </a:rPr>
              <a:t>-Build Workflow</a:t>
            </a:r>
            <a:endParaRPr b="1" sz="1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Nunito"/>
                <a:ea typeface="Nunito"/>
                <a:cs typeface="Nunito"/>
                <a:sym typeface="Nunito"/>
              </a:rPr>
              <a:t>-Label &amp; Assign Tasks</a:t>
            </a:r>
            <a:endParaRPr b="1" sz="18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79" name="Google Shape;379;ged89b06046_4_114"/>
          <p:cNvPicPr preferRelativeResize="0"/>
          <p:nvPr/>
        </p:nvPicPr>
        <p:blipFill rotWithShape="1">
          <a:blip r:embed="rId6">
            <a:alphaModFix/>
          </a:blip>
          <a:srcRect b="0" l="0" r="12800" t="0"/>
          <a:stretch/>
        </p:blipFill>
        <p:spPr>
          <a:xfrm>
            <a:off x="9262533" y="963333"/>
            <a:ext cx="2929465" cy="24656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0" name="Google Shape;380;ged89b06046_4_114"/>
          <p:cNvCxnSpPr/>
          <p:nvPr/>
        </p:nvCxnSpPr>
        <p:spPr>
          <a:xfrm>
            <a:off x="58000" y="3798767"/>
            <a:ext cx="12075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81" name="Google Shape;381;ged89b06046_4_1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62056" y="4187104"/>
            <a:ext cx="2176801" cy="22403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2" name="Google Shape;382;ged89b06046_4_114"/>
          <p:cNvCxnSpPr/>
          <p:nvPr/>
        </p:nvCxnSpPr>
        <p:spPr>
          <a:xfrm rot="10800000">
            <a:off x="6261467" y="3806933"/>
            <a:ext cx="30000" cy="3031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3" name="Google Shape;383;ged89b06046_4_114"/>
          <p:cNvSpPr txBox="1"/>
          <p:nvPr/>
        </p:nvSpPr>
        <p:spPr>
          <a:xfrm>
            <a:off x="6291467" y="3798767"/>
            <a:ext cx="6312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b="1" lang="es-ES" sz="2400" u="sng">
                <a:solidFill>
                  <a:srgbClr val="1D1D1D"/>
                </a:solidFill>
                <a:latin typeface="Maven Pro"/>
                <a:ea typeface="Maven Pro"/>
                <a:cs typeface="Maven Pro"/>
                <a:sym typeface="Maven Pro"/>
              </a:rPr>
              <a:t>Lean Principles</a:t>
            </a:r>
            <a:endParaRPr sz="500" u="sng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84" name="Google Shape;384;ged89b06046_4_114"/>
          <p:cNvSpPr txBox="1"/>
          <p:nvPr/>
        </p:nvSpPr>
        <p:spPr>
          <a:xfrm>
            <a:off x="6389433" y="4303667"/>
            <a:ext cx="1551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Deliver as</a:t>
            </a:r>
            <a:endParaRPr b="1" sz="1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early as</a:t>
            </a:r>
            <a:endParaRPr b="1" sz="1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possible</a:t>
            </a:r>
            <a:endParaRPr b="1"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5" name="Google Shape;385;ged89b06046_4_114"/>
          <p:cNvSpPr/>
          <p:nvPr/>
        </p:nvSpPr>
        <p:spPr>
          <a:xfrm>
            <a:off x="7881733" y="4748867"/>
            <a:ext cx="824700" cy="24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ed89b06046_4_114"/>
          <p:cNvSpPr txBox="1"/>
          <p:nvPr/>
        </p:nvSpPr>
        <p:spPr>
          <a:xfrm>
            <a:off x="8706533" y="4426867"/>
            <a:ext cx="3316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Prepare the codes with sample videos until the real videos to use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7" name="Google Shape;387;ged89b06046_4_114"/>
          <p:cNvSpPr txBox="1"/>
          <p:nvPr/>
        </p:nvSpPr>
        <p:spPr>
          <a:xfrm>
            <a:off x="6514100" y="5216900"/>
            <a:ext cx="1243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latin typeface="Nunito"/>
                <a:ea typeface="Nunito"/>
                <a:cs typeface="Nunito"/>
                <a:sym typeface="Nunito"/>
              </a:rPr>
              <a:t>Amplify</a:t>
            </a:r>
            <a:endParaRPr b="1"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latin typeface="Nunito"/>
                <a:ea typeface="Nunito"/>
                <a:cs typeface="Nunito"/>
                <a:sym typeface="Nunito"/>
              </a:rPr>
              <a:t>learning</a:t>
            </a:r>
            <a:endParaRPr b="1"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8" name="Google Shape;388;ged89b06046_4_114"/>
          <p:cNvSpPr/>
          <p:nvPr/>
        </p:nvSpPr>
        <p:spPr>
          <a:xfrm>
            <a:off x="7881733" y="5423367"/>
            <a:ext cx="824700" cy="24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ged89b06046_4_114"/>
          <p:cNvSpPr txBox="1"/>
          <p:nvPr/>
        </p:nvSpPr>
        <p:spPr>
          <a:xfrm>
            <a:off x="8642133" y="5178167"/>
            <a:ext cx="3445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First check the the tutorials &amp; notebooks then work with code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0" name="Google Shape;390;ged89b06046_4_114"/>
          <p:cNvSpPr txBox="1"/>
          <p:nvPr/>
        </p:nvSpPr>
        <p:spPr>
          <a:xfrm>
            <a:off x="6514100" y="5916967"/>
            <a:ext cx="1273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latin typeface="Nunito"/>
                <a:ea typeface="Nunito"/>
                <a:cs typeface="Nunito"/>
                <a:sym typeface="Nunito"/>
              </a:rPr>
              <a:t>Empower the team</a:t>
            </a:r>
            <a:endParaRPr b="1"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1" name="Google Shape;391;ged89b06046_4_114"/>
          <p:cNvSpPr/>
          <p:nvPr/>
        </p:nvSpPr>
        <p:spPr>
          <a:xfrm>
            <a:off x="7881733" y="6162167"/>
            <a:ext cx="824700" cy="24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ed89b06046_4_114"/>
          <p:cNvSpPr txBox="1"/>
          <p:nvPr/>
        </p:nvSpPr>
        <p:spPr>
          <a:xfrm>
            <a:off x="8746400" y="5916967"/>
            <a:ext cx="3445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Whatsapp Group to communicate instantaneously and conveniently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93" name="Google Shape;393;ged89b06046_4_114"/>
          <p:cNvCxnSpPr/>
          <p:nvPr/>
        </p:nvCxnSpPr>
        <p:spPr>
          <a:xfrm>
            <a:off x="6649267" y="278300"/>
            <a:ext cx="526800" cy="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ged89b06046_4_114"/>
          <p:cNvCxnSpPr/>
          <p:nvPr/>
        </p:nvCxnSpPr>
        <p:spPr>
          <a:xfrm>
            <a:off x="6792867" y="828867"/>
            <a:ext cx="536700" cy="9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ged89b06046_4_114"/>
          <p:cNvCxnSpPr/>
          <p:nvPr/>
        </p:nvCxnSpPr>
        <p:spPr>
          <a:xfrm>
            <a:off x="7542733" y="828867"/>
            <a:ext cx="537600" cy="6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ged89b06046_4_114"/>
          <p:cNvCxnSpPr/>
          <p:nvPr/>
        </p:nvCxnSpPr>
        <p:spPr>
          <a:xfrm flipH="1" rot="10800000">
            <a:off x="6738833" y="1192633"/>
            <a:ext cx="1480800" cy="8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ged89b06046_4_114"/>
          <p:cNvCxnSpPr/>
          <p:nvPr/>
        </p:nvCxnSpPr>
        <p:spPr>
          <a:xfrm>
            <a:off x="6897833" y="1901167"/>
            <a:ext cx="1441200" cy="7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ged89b06046_4_114"/>
          <p:cNvCxnSpPr/>
          <p:nvPr/>
        </p:nvCxnSpPr>
        <p:spPr>
          <a:xfrm flipH="1" rot="10800000">
            <a:off x="9472633" y="1192533"/>
            <a:ext cx="1655100" cy="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ged89b06046_4_114"/>
          <p:cNvCxnSpPr/>
          <p:nvPr/>
        </p:nvCxnSpPr>
        <p:spPr>
          <a:xfrm flipH="1" rot="10800000">
            <a:off x="9537333" y="3234467"/>
            <a:ext cx="1655100" cy="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00" name="Google Shape;400;ged89b06046_4_1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7102" y="6162173"/>
            <a:ext cx="5458301" cy="5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ged89b06046_4_114"/>
          <p:cNvSpPr txBox="1"/>
          <p:nvPr/>
        </p:nvSpPr>
        <p:spPr>
          <a:xfrm>
            <a:off x="4192450" y="6410575"/>
            <a:ext cx="16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highlight>
                  <a:schemeClr val="lt1"/>
                </a:highlight>
              </a:rPr>
              <a:t>Best Comment!</a:t>
            </a:r>
            <a:endParaRPr b="1">
              <a:highlight>
                <a:schemeClr val="lt1"/>
              </a:highlight>
            </a:endParaRPr>
          </a:p>
        </p:txBody>
      </p:sp>
      <p:sp>
        <p:nvSpPr>
          <p:cNvPr id="402" name="Google Shape;402;ged89b06046_4_11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ed89b06046_6_0"/>
          <p:cNvSpPr txBox="1"/>
          <p:nvPr/>
        </p:nvSpPr>
        <p:spPr>
          <a:xfrm>
            <a:off x="107024" y="100075"/>
            <a:ext cx="6994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1D1D1D"/>
                </a:solidFill>
                <a:latin typeface="Maven Pro"/>
                <a:ea typeface="Maven Pro"/>
                <a:cs typeface="Maven Pro"/>
                <a:sym typeface="Maven Pro"/>
              </a:rPr>
              <a:t>b.	 Documentation Tool: Github</a:t>
            </a:r>
            <a:endParaRPr sz="130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08" name="Google Shape;408;ged89b06046_6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850" y="1101874"/>
            <a:ext cx="7266701" cy="398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ged89b06046_6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54550" y="1219788"/>
            <a:ext cx="2666950" cy="37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ged89b06046_6_0"/>
          <p:cNvSpPr txBox="1"/>
          <p:nvPr/>
        </p:nvSpPr>
        <p:spPr>
          <a:xfrm>
            <a:off x="165625" y="3636463"/>
            <a:ext cx="331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➢"/>
            </a:pPr>
            <a:r>
              <a:rPr b="1" lang="es-ES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1 Shared Code that everybody can reach Any Moment</a:t>
            </a:r>
            <a:endParaRPr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11" name="Google Shape;411;ged89b06046_6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200" y="2416575"/>
            <a:ext cx="3140325" cy="738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12" name="Google Shape;412;ged89b06046_6_0"/>
          <p:cNvSpPr txBox="1"/>
          <p:nvPr/>
        </p:nvSpPr>
        <p:spPr>
          <a:xfrm>
            <a:off x="690200" y="56755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➢"/>
            </a:pPr>
            <a:r>
              <a:rPr b="1" lang="es-ES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Creating Back-Up Codes in GitHub Just in Case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3" name="Google Shape;413;ged89b06046_6_0"/>
          <p:cNvSpPr txBox="1"/>
          <p:nvPr/>
        </p:nvSpPr>
        <p:spPr>
          <a:xfrm>
            <a:off x="8463250" y="5678700"/>
            <a:ext cx="331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➢"/>
            </a:pPr>
            <a:r>
              <a:rPr b="1" lang="es-ES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 GitHub / Be organized as much as possible with branches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4" name="Google Shape;414;ged89b06046_6_0"/>
          <p:cNvSpPr txBox="1"/>
          <p:nvPr/>
        </p:nvSpPr>
        <p:spPr>
          <a:xfrm>
            <a:off x="165613" y="4592025"/>
            <a:ext cx="331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➢"/>
            </a:pPr>
            <a:r>
              <a:rPr b="1" lang="es-ES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Save&amp;Update the code As Soon as possible for team to reach</a:t>
            </a:r>
            <a:endParaRPr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5" name="Google Shape;415;ged89b06046_6_0"/>
          <p:cNvSpPr txBox="1"/>
          <p:nvPr/>
        </p:nvSpPr>
        <p:spPr>
          <a:xfrm>
            <a:off x="4047525" y="5678700"/>
            <a:ext cx="4058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➢"/>
            </a:pPr>
            <a:r>
              <a:rPr b="1" lang="es-ES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Upload Videos, Codes and Other Documents to GitHub to reach them fast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416" name="Google Shape;416;ged89b06046_6_0"/>
          <p:cNvCxnSpPr/>
          <p:nvPr/>
        </p:nvCxnSpPr>
        <p:spPr>
          <a:xfrm flipH="1" rot="10800000">
            <a:off x="9495700" y="3016150"/>
            <a:ext cx="19800" cy="1602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7" name="Google Shape;417;ged89b06046_6_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ed89b06046_0_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3. Compute the optical flow</a:t>
            </a:r>
            <a:endParaRPr/>
          </a:p>
        </p:txBody>
      </p:sp>
      <p:sp>
        <p:nvSpPr>
          <p:cNvPr id="423" name="Google Shape;423;ged89b06046_0_16"/>
          <p:cNvSpPr txBox="1"/>
          <p:nvPr>
            <p:ph idx="1" type="body"/>
          </p:nvPr>
        </p:nvSpPr>
        <p:spPr>
          <a:xfrm>
            <a:off x="838200" y="1690825"/>
            <a:ext cx="10515600" cy="416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1D1D1D"/>
                </a:solidFill>
              </a:rPr>
              <a:t>Tasks:</a:t>
            </a:r>
            <a:endParaRPr sz="1600">
              <a:solidFill>
                <a:srgbClr val="1D1D1D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s-ES" sz="1600">
                <a:solidFill>
                  <a:srgbClr val="1D1D1D"/>
                </a:solidFill>
              </a:rPr>
              <a:t>Detect the cars moving in static camera videos by subtracting frames</a:t>
            </a:r>
            <a:endParaRPr sz="1600">
              <a:solidFill>
                <a:srgbClr val="1D1D1D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-ES" sz="1600">
                <a:solidFill>
                  <a:srgbClr val="1D1D1D"/>
                </a:solidFill>
              </a:rPr>
              <a:t>Find the optical flow vectors at the moving locations</a:t>
            </a:r>
            <a:endParaRPr sz="1600">
              <a:solidFill>
                <a:srgbClr val="1D1D1D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-ES" sz="1600">
                <a:solidFill>
                  <a:srgbClr val="1D1D1D"/>
                </a:solidFill>
              </a:rPr>
              <a:t>Detect the changing lane inside the car perspective videos</a:t>
            </a:r>
            <a:endParaRPr sz="1600">
              <a:solidFill>
                <a:srgbClr val="1D1D1D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-ES" sz="1600">
                <a:solidFill>
                  <a:srgbClr val="1D1D1D"/>
                </a:solidFill>
              </a:rPr>
              <a:t>Detect the direction in which the car is going by using vectors</a:t>
            </a:r>
            <a:endParaRPr sz="1600">
              <a:solidFill>
                <a:srgbClr val="1D1D1D"/>
              </a:solidFill>
            </a:endParaRPr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1D1D"/>
              </a:buClr>
              <a:buSzPts val="1600"/>
              <a:buChar char="○"/>
            </a:pPr>
            <a:r>
              <a:rPr lang="es-ES" sz="1600">
                <a:solidFill>
                  <a:srgbClr val="1D1D1D"/>
                </a:solidFill>
              </a:rPr>
              <a:t>From static camera videos</a:t>
            </a:r>
            <a:endParaRPr sz="1600">
              <a:solidFill>
                <a:srgbClr val="1D1D1D"/>
              </a:solidFill>
            </a:endParaRPr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1D1D"/>
              </a:buClr>
              <a:buSzPts val="1600"/>
              <a:buChar char="○"/>
            </a:pPr>
            <a:r>
              <a:rPr lang="es-ES" sz="1600">
                <a:solidFill>
                  <a:srgbClr val="1D1D1D"/>
                </a:solidFill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From inside-car camera videos</a:t>
            </a:r>
            <a:endParaRPr sz="1600">
              <a:solidFill>
                <a:srgbClr val="1D1D1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ed89b06046_0_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ed89b06046_5_1"/>
          <p:cNvSpPr txBox="1"/>
          <p:nvPr>
            <p:ph type="title"/>
          </p:nvPr>
        </p:nvSpPr>
        <p:spPr>
          <a:xfrm>
            <a:off x="857975" y="365125"/>
            <a:ext cx="10970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D1D1D"/>
              </a:buClr>
              <a:buSzPts val="2400"/>
              <a:buAutoNum type="alphaLcPeriod"/>
            </a:pPr>
            <a:r>
              <a:rPr lang="es-ES" sz="2400">
                <a:solidFill>
                  <a:srgbClr val="1D1D1D"/>
                </a:solidFill>
              </a:rPr>
              <a:t>Detection of moving objects</a:t>
            </a:r>
            <a:endParaRPr sz="4500"/>
          </a:p>
        </p:txBody>
      </p:sp>
      <p:sp>
        <p:nvSpPr>
          <p:cNvPr id="430" name="Google Shape;430;ged89b06046_5_1"/>
          <p:cNvSpPr txBox="1"/>
          <p:nvPr>
            <p:ph idx="1" type="body"/>
          </p:nvPr>
        </p:nvSpPr>
        <p:spPr>
          <a:xfrm>
            <a:off x="838200" y="1825625"/>
            <a:ext cx="50553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Subtasks: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Average pixel in frames to retrieve the background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ROI mask to scope our detecting area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Erosion and Dilation to reduce noise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Subtract the frames with the background to detect the cars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31" name="Google Shape;431;ged89b06046_5_1" title="road_static_view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2100" y="2286725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ged89b06046_5_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ed89b06046_3_19"/>
          <p:cNvSpPr txBox="1"/>
          <p:nvPr>
            <p:ph type="title"/>
          </p:nvPr>
        </p:nvSpPr>
        <p:spPr>
          <a:xfrm>
            <a:off x="857975" y="365125"/>
            <a:ext cx="10970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D1D1D"/>
              </a:buClr>
              <a:buSzPts val="2400"/>
              <a:buAutoNum type="alphaLcPeriod"/>
            </a:pPr>
            <a:r>
              <a:rPr lang="es-ES" sz="2400">
                <a:solidFill>
                  <a:srgbClr val="1D1D1D"/>
                </a:solidFill>
              </a:rPr>
              <a:t>Detection of moving objects</a:t>
            </a:r>
            <a:endParaRPr sz="4500"/>
          </a:p>
        </p:txBody>
      </p:sp>
      <p:sp>
        <p:nvSpPr>
          <p:cNvPr id="438" name="Google Shape;438;ged89b06046_3_19"/>
          <p:cNvSpPr txBox="1"/>
          <p:nvPr>
            <p:ph idx="1" type="body"/>
          </p:nvPr>
        </p:nvSpPr>
        <p:spPr>
          <a:xfrm>
            <a:off x="838200" y="1825625"/>
            <a:ext cx="50553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Subtasks: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Average pixel in frames to retrieve the background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ROI mask to scope our detecting area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Erosion and Dilation to reduce noise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Subtract the frames with the background to detect the cars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ged89b06046_3_19"/>
          <p:cNvSpPr txBox="1"/>
          <p:nvPr>
            <p:ph idx="1" type="body"/>
          </p:nvPr>
        </p:nvSpPr>
        <p:spPr>
          <a:xfrm>
            <a:off x="6034725" y="1633150"/>
            <a:ext cx="5671800" cy="1106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Average pixel in frames to retrieve the background</a:t>
            </a:r>
            <a:endParaRPr/>
          </a:p>
        </p:txBody>
      </p:sp>
      <p:pic>
        <p:nvPicPr>
          <p:cNvPr id="440" name="Google Shape;440;ged89b06046_3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730" y="2238000"/>
            <a:ext cx="5671800" cy="3526438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ged89b06046_3_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2021-09-03T07:32:36Z</dcterms:created>
  <dc:creator>8310</dc:creator>
</cp:coreProperties>
</file>